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DB768-0366-4119-9590-BD81B27C47C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F5E05-0C9E-48C9-9DB1-A9491485C37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5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276999"/>
          </a:xfrm>
        </p:spPr>
        <p:txBody>
          <a:bodyPr>
            <a:spAutoFit/>
          </a:bodyPr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2015-06-03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Grupa Niesienia Pomocy działająca w Zespole Szkół w </a:t>
            </a:r>
            <a:r>
              <a:rPr lang="pl-P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Zalasiu</a:t>
            </a:r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80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 b="1" dirty="0">
                <a:solidFill>
                  <a:schemeClr val="bg1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Microsoft YaHei" pitchFamily="2"/>
                <a:cs typeface="Mangal" pitchFamily="2"/>
              </a:rPr>
              <a:t>Wolontariat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457171" y="1604841"/>
            <a:ext cx="8228763" cy="4567781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marL="241978" indent="0" algn="just">
              <a:buNone/>
            </a:pPr>
            <a:r>
              <a:rPr lang="pl-PL" sz="2500" b="1" dirty="0">
                <a:solidFill>
                  <a:schemeClr val="bg1"/>
                </a:solidFill>
                <a:latin typeface="Times New Roman" pitchFamily="18"/>
              </a:rPr>
              <a:t>Wolontariat</a:t>
            </a:r>
            <a:r>
              <a:rPr lang="pl-PL" sz="2500" dirty="0">
                <a:solidFill>
                  <a:schemeClr val="bg1"/>
                </a:solidFill>
                <a:latin typeface="Times New Roman" pitchFamily="18"/>
              </a:rPr>
              <a:t> jest dobrowolnym, świadomym i nieodpłatnym działaniem (pracą) na rzecz ludzi spoza kręgu rodzinnego       i koleżeńskiego. Wolontariusz nie może świadczyć usług      na rzecz firm, ani osób indywidualnych prowadzących działalność gospodarczą. Słowo wolontariat pochodzi od łacińskiego słowa </a:t>
            </a:r>
            <a:r>
              <a:rPr lang="pl-PL" sz="2500" b="1" dirty="0" err="1">
                <a:solidFill>
                  <a:schemeClr val="bg1"/>
                </a:solidFill>
                <a:latin typeface="Times New Roman" pitchFamily="18"/>
              </a:rPr>
              <a:t>voluntas</a:t>
            </a:r>
            <a:r>
              <a:rPr lang="pl-PL" sz="2500" b="1" dirty="0">
                <a:solidFill>
                  <a:schemeClr val="bg1"/>
                </a:solidFill>
                <a:latin typeface="Times New Roman" pitchFamily="18"/>
              </a:rPr>
              <a:t>.</a:t>
            </a:r>
          </a:p>
          <a:p>
            <a:pPr marL="241978" indent="0" algn="just">
              <a:buNone/>
            </a:pPr>
            <a:endParaRPr lang="pl-PL" sz="2500" b="1" i="1" dirty="0">
              <a:solidFill>
                <a:schemeClr val="bg1"/>
              </a:solidFill>
              <a:latin typeface="Times New Roman" pitchFamily="18"/>
            </a:endParaRPr>
          </a:p>
          <a:p>
            <a:pPr marL="241978" indent="0" algn="just">
              <a:buNone/>
            </a:pPr>
            <a:r>
              <a:rPr lang="pl-PL" sz="1800" b="1" i="1" dirty="0">
                <a:solidFill>
                  <a:schemeClr val="bg1"/>
                </a:solidFill>
                <a:latin typeface="Times New Roman" pitchFamily="18"/>
              </a:rPr>
              <a:t>Akt prawny regulujący działalność wolontariatu:</a:t>
            </a:r>
          </a:p>
          <a:p>
            <a:pPr marL="241978" indent="0">
              <a:buNone/>
            </a:pPr>
            <a:r>
              <a:rPr lang="pl-PL" sz="1800" i="1" dirty="0">
                <a:solidFill>
                  <a:schemeClr val="bg1"/>
                </a:solidFill>
                <a:latin typeface="Times New Roman" pitchFamily="18"/>
              </a:rPr>
              <a:t>USTAWA z dnia 24 kwietnia 2003 r. o działalności pożytku publicznego                        i o wolontariacie.</a:t>
            </a:r>
          </a:p>
          <a:p>
            <a:pPr marL="241978" indent="0">
              <a:buNone/>
            </a:pPr>
            <a:endParaRPr lang="pl-PL" sz="4000" dirty="0">
              <a:solidFill>
                <a:srgbClr val="00000A"/>
              </a:solidFill>
              <a:latin typeface="Times New Roman" pitchFamily="18"/>
            </a:endParaRPr>
          </a:p>
          <a:p>
            <a:pPr marL="241978" indent="0">
              <a:buNone/>
            </a:pPr>
            <a:endParaRPr lang="pl-PL" sz="4000" dirty="0">
              <a:solidFill>
                <a:srgbClr val="00000A"/>
              </a:solidFill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84780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pl-PL"/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4294967295"/>
          </p:nvPr>
        </p:nvSpPr>
        <p:spPr>
          <a:xfrm>
            <a:off x="391862" y="1117249"/>
            <a:ext cx="8228763" cy="3977484"/>
          </a:xfrm>
        </p:spPr>
        <p:txBody>
          <a:bodyPr>
            <a:normAutofit fontScale="925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 algn="just">
              <a:buNone/>
            </a:pPr>
            <a:r>
              <a:rPr lang="pl-PL" sz="2500" dirty="0">
                <a:latin typeface="Times New Roman" pitchFamily="18"/>
                <a:cs typeface="Mangal" pitchFamily="2"/>
              </a:rPr>
              <a:t>	</a:t>
            </a:r>
            <a:r>
              <a:rPr lang="pl-PL" sz="2500" dirty="0">
                <a:solidFill>
                  <a:schemeClr val="bg1"/>
                </a:solidFill>
                <a:latin typeface="Times New Roman" pitchFamily="18"/>
                <a:cs typeface="Mangal" pitchFamily="2"/>
              </a:rPr>
              <a:t>Wolontariuszem może zostać KAŻDY. </a:t>
            </a:r>
          </a:p>
          <a:p>
            <a:pPr lvl="0" algn="just">
              <a:buNone/>
            </a:pPr>
            <a:r>
              <a:rPr lang="pl-PL" sz="2500" dirty="0">
                <a:solidFill>
                  <a:schemeClr val="bg1"/>
                </a:solidFill>
                <a:latin typeface="Times New Roman" pitchFamily="18"/>
                <a:cs typeface="Mangal" pitchFamily="2"/>
              </a:rPr>
              <a:t>	Musi on spełniać specjalne wymagania jedynie w przypadku powierzenia mu zadań, do których wykonywania przepisy wymagają szczególnych kwalifikacji. Niepełnoletni potrzebują pisemnej zgody opiekuna prawnego. Nie ma ściśle określonych wymagań dotyczących wykształcenia. Najważniejsze są chęci, a także odpowiednia wiedza, przygotowanie i zdolności. W praktyce wymogi wobec wolontariusza określa osoba kierująca organizacją lub osoba zajmująca się w organizacji współpracą z wolontariuszami (koordynator).</a:t>
            </a:r>
          </a:p>
        </p:txBody>
      </p:sp>
    </p:spTree>
    <p:extLst>
      <p:ext uri="{BB962C8B-B14F-4D97-AF65-F5344CB8AC3E}">
        <p14:creationId xmlns:p14="http://schemas.microsoft.com/office/powerpoint/2010/main" val="2395715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 txBox="1">
            <a:spLocks noGrp="1"/>
          </p:cNvSpPr>
          <p:nvPr>
            <p:ph type="body" idx="4294967295"/>
          </p:nvPr>
        </p:nvSpPr>
        <p:spPr>
          <a:xfrm>
            <a:off x="391862" y="1116922"/>
            <a:ext cx="8228763" cy="3977811"/>
          </a:xfrm>
        </p:spPr>
        <p:txBody>
          <a:bodyPr>
            <a:normAutofit fontScale="850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>
                <a:ln>
                  <a:noFill/>
                </a:ln>
              </a:defRPr>
            </a:lvl9pPr>
          </a:lstStyle>
          <a:p>
            <a:pPr lvl="0" algn="just">
              <a:buNone/>
            </a:pPr>
            <a:r>
              <a:rPr lang="pl-PL" dirty="0" smtClean="0"/>
              <a:t>	</a:t>
            </a:r>
            <a:r>
              <a:rPr lang="pl-PL" b="1" dirty="0" smtClean="0">
                <a:solidFill>
                  <a:schemeClr val="bg1"/>
                </a:solidFill>
              </a:rPr>
              <a:t>Grupa </a:t>
            </a:r>
            <a:r>
              <a:rPr lang="pl-PL" b="1" dirty="0">
                <a:solidFill>
                  <a:schemeClr val="bg1"/>
                </a:solidFill>
              </a:rPr>
              <a:t>Niesienia Pomocy </a:t>
            </a:r>
            <a:r>
              <a:rPr lang="pl-PL" dirty="0">
                <a:solidFill>
                  <a:schemeClr val="bg1"/>
                </a:solidFill>
              </a:rPr>
              <a:t>działa w naszej szkole od 10 lat</a:t>
            </a:r>
            <a:r>
              <a:rPr lang="pl-PL" dirty="0" smtClean="0">
                <a:solidFill>
                  <a:schemeClr val="bg1"/>
                </a:solidFill>
              </a:rPr>
              <a:t>, spotyka się systematycznie przez cały rok szkolny jeden raz w tygodniu; </a:t>
            </a:r>
            <a:r>
              <a:rPr lang="pl-PL" dirty="0">
                <a:solidFill>
                  <a:schemeClr val="bg1"/>
                </a:solidFill>
              </a:rPr>
              <a:t>współpracuje z różnymi organizacjami </a:t>
            </a:r>
            <a:r>
              <a:rPr lang="pl-PL" dirty="0" smtClean="0">
                <a:solidFill>
                  <a:schemeClr val="bg1"/>
                </a:solidFill>
              </a:rPr>
              <a:t>pożytku publicznego </a:t>
            </a:r>
            <a:r>
              <a:rPr lang="pl-PL" dirty="0">
                <a:solidFill>
                  <a:schemeClr val="bg1"/>
                </a:solidFill>
              </a:rPr>
              <a:t>i </a:t>
            </a:r>
            <a:r>
              <a:rPr lang="pl-PL" dirty="0" smtClean="0">
                <a:solidFill>
                  <a:schemeClr val="bg1"/>
                </a:solidFill>
              </a:rPr>
              <a:t>współdziała ze </a:t>
            </a:r>
            <a:r>
              <a:rPr lang="pl-PL" dirty="0">
                <a:solidFill>
                  <a:schemeClr val="bg1"/>
                </a:solidFill>
              </a:rPr>
              <a:t>środowiskiem </a:t>
            </a:r>
            <a:r>
              <a:rPr lang="pl-PL" dirty="0" smtClean="0">
                <a:solidFill>
                  <a:schemeClr val="bg1"/>
                </a:solidFill>
              </a:rPr>
              <a:t>lokalnym. Jest ona współorganizatorem Opłatka dla Seniorów. Młodzież skupiona w tej grupie w czasie świątecznym przygotowuje i wystawia przedstawienia </a:t>
            </a:r>
            <a:r>
              <a:rPr lang="pl-PL" dirty="0">
                <a:solidFill>
                  <a:schemeClr val="bg1"/>
                </a:solidFill>
              </a:rPr>
              <a:t>jasełkowe, </a:t>
            </a:r>
            <a:r>
              <a:rPr lang="pl-PL" dirty="0" smtClean="0">
                <a:solidFill>
                  <a:schemeClr val="bg1"/>
                </a:solidFill>
              </a:rPr>
              <a:t>wielkanocne. Przez kilka lat wolontariusze pomagali w Domu Dziecka </a:t>
            </a:r>
            <a:r>
              <a:rPr lang="pl-PL" dirty="0">
                <a:solidFill>
                  <a:schemeClr val="bg1"/>
                </a:solidFill>
              </a:rPr>
              <a:t>w </a:t>
            </a:r>
            <a:r>
              <a:rPr lang="pl-PL" dirty="0" smtClean="0">
                <a:solidFill>
                  <a:schemeClr val="bg1"/>
                </a:solidFill>
              </a:rPr>
              <a:t>Krzeszowicach. Opiekunkami grupy są panie: Maria Bień, Magdalena </a:t>
            </a:r>
            <a:r>
              <a:rPr lang="pl-PL" dirty="0" err="1" smtClean="0">
                <a:solidFill>
                  <a:schemeClr val="bg1"/>
                </a:solidFill>
              </a:rPr>
              <a:t>Łytek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779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Organizacje, z którymi współpracujemy:</a:t>
            </a:r>
            <a:b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-Polska Akcja Humanitarna,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-Hospicjum św. Łazarza w Krakowie,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-Fundacja im. Brata Alberta,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-OSP Zalas,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-Przedszkole Samorządowe w Tenczynku oddział w </a:t>
            </a:r>
            <a:r>
              <a:rPr lang="pl-PL" dirty="0" err="1" smtClean="0">
                <a:solidFill>
                  <a:schemeClr val="bg1"/>
                </a:solidFill>
              </a:rPr>
              <a:t>Zalasiu</a:t>
            </a:r>
            <a:r>
              <a:rPr lang="pl-PL" dirty="0" smtClean="0">
                <a:solidFill>
                  <a:schemeClr val="bg1"/>
                </a:solidFill>
              </a:rPr>
              <a:t>,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bg1"/>
                </a:solidFill>
              </a:rPr>
              <a:t>-Parafia św. Magdy Magdaleny w </a:t>
            </a:r>
            <a:r>
              <a:rPr lang="pl-PL" dirty="0" err="1" smtClean="0">
                <a:solidFill>
                  <a:schemeClr val="bg1"/>
                </a:solidFill>
              </a:rPr>
              <a:t>Zalasiu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i św. Jakuba Apostoła w Sance.</a:t>
            </a:r>
          </a:p>
        </p:txBody>
      </p:sp>
    </p:spTree>
    <p:extLst>
      <p:ext uri="{BB962C8B-B14F-4D97-AF65-F5344CB8AC3E}">
        <p14:creationId xmlns:p14="http://schemas.microsoft.com/office/powerpoint/2010/main" val="76616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kcje </a:t>
            </a:r>
            <a:r>
              <a:rPr lang="pl-P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olontariackie</a:t>
            </a:r>
            <a:r>
              <a:rPr lang="pl-P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prowadzone w szkole:</a:t>
            </a:r>
            <a:endParaRPr lang="pl-P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-Szlachetna Paczka,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-Góra Grosza,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-Mali Misjonarze,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-Zakrętki,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-Schronisko w Krakowie,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bg1"/>
                </a:solidFill>
              </a:rPr>
              <a:t>-Wielka Orkiestra Świątecznej Pomocy.</a:t>
            </a:r>
            <a:endParaRPr lang="pl-P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1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zakładce tej od września 2015roku umieszczane będą informacje o bieżących działaniach szkolnego wolontariatu.</a:t>
            </a:r>
            <a:endParaRPr lang="pl-PL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094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179</Words>
  <Application>Microsoft Office PowerPoint</Application>
  <PresentationFormat>Pokaz na ekranie (4:3)</PresentationFormat>
  <Paragraphs>24</Paragraphs>
  <Slides>7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Grupa Niesienia Pomocy działająca w Zespole Szkół w Zalasiu.</vt:lpstr>
      <vt:lpstr>Wolontariat</vt:lpstr>
      <vt:lpstr>Prezentacja programu PowerPoint</vt:lpstr>
      <vt:lpstr>Prezentacja programu PowerPoint</vt:lpstr>
      <vt:lpstr>Organizacje, z którymi współpracujemy: </vt:lpstr>
      <vt:lpstr>Akcje wolontariackie prowadzone w szkole: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Grupa Niesienia Pomocy działająca w Zespole Szkół w Zalasiu.</dc:title>
  <dc:creator>Magda</dc:creator>
  <cp:lastModifiedBy>Admin</cp:lastModifiedBy>
  <cp:revision>3</cp:revision>
  <dcterms:created xsi:type="dcterms:W3CDTF">2015-05-28T06:12:17Z</dcterms:created>
  <dcterms:modified xsi:type="dcterms:W3CDTF">2015-06-03T08:28:29Z</dcterms:modified>
</cp:coreProperties>
</file>